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31" r:id="rId2"/>
    <p:sldId id="474" r:id="rId3"/>
    <p:sldId id="516" r:id="rId4"/>
    <p:sldId id="517" r:id="rId5"/>
    <p:sldId id="518" r:id="rId6"/>
    <p:sldId id="530" r:id="rId7"/>
    <p:sldId id="519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2" r:id="rId18"/>
    <p:sldId id="533" r:id="rId19"/>
    <p:sldId id="53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89871" autoAdjust="0"/>
  </p:normalViewPr>
  <p:slideViewPr>
    <p:cSldViewPr snapToGrid="0" snapToObjects="1">
      <p:cViewPr varScale="1">
        <p:scale>
          <a:sx n="60" d="100"/>
          <a:sy n="60" d="100"/>
        </p:scale>
        <p:origin x="91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14-09-2022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>
                <a:latin typeface="Roboto Light"/>
              </a:rPr>
              <a:t>Application of IT- Basics and Advance Excel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 Chapter 6</a:t>
            </a: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Name: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Writing Formula (Lookup Functions)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28">
            <a:extLst>
              <a:ext uri="{FF2B5EF4-FFF2-40B4-BE49-F238E27FC236}">
                <a16:creationId xmlns:a16="http://schemas.microsoft.com/office/drawing/2014/main" id="{2822C710-23CB-40C1-80A0-734B2A0F9065}"/>
              </a:ext>
            </a:extLst>
          </p:cNvPr>
          <p:cNvSpPr/>
          <p:nvPr/>
        </p:nvSpPr>
        <p:spPr>
          <a:xfrm>
            <a:off x="4513579" y="1827277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7">
            <a:extLst>
              <a:ext uri="{FF2B5EF4-FFF2-40B4-BE49-F238E27FC236}">
                <a16:creationId xmlns:a16="http://schemas.microsoft.com/office/drawing/2014/main" id="{B4E077CE-D686-413C-BC1E-5EACDFDD40FA}"/>
              </a:ext>
            </a:extLst>
          </p:cNvPr>
          <p:cNvSpPr txBox="1"/>
          <p:nvPr/>
        </p:nvSpPr>
        <p:spPr>
          <a:xfrm>
            <a:off x="527175" y="1573320"/>
            <a:ext cx="3690863" cy="611013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Index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b="1" i="1" u="heavy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Match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000"/>
              </a:lnSpc>
              <a:spcBef>
                <a:spcPts val="5"/>
              </a:spcBef>
            </a:pP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used </a:t>
            </a:r>
            <a:r>
              <a:rPr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combination, </a:t>
            </a:r>
            <a:r>
              <a:rPr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works </a:t>
            </a:r>
            <a:r>
              <a:rPr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like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Vlookup </a:t>
            </a:r>
            <a:r>
              <a:rPr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gets</a:t>
            </a:r>
            <a:r>
              <a:rPr b="1" i="1" u="heavy" spc="-25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intersecting cell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defined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Index</a:t>
            </a:r>
            <a:r>
              <a:rPr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r>
              <a:rPr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lang="en-IN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endParaRPr lang="en-IN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065">
              <a:spcBef>
                <a:spcPts val="25"/>
              </a:spcBef>
              <a:tabLst>
                <a:tab pos="314325" algn="l"/>
                <a:tab pos="314960" algn="l"/>
              </a:tabLst>
            </a:pPr>
            <a:r>
              <a:rPr lang="en-IN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Number &amp; Column Number 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</a:t>
            </a:r>
            <a:r>
              <a:rPr lang="en-IN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 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 using match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</a:p>
          <a:p>
            <a:pPr marL="12065">
              <a:spcBef>
                <a:spcPts val="25"/>
              </a:spcBef>
              <a:tabLst>
                <a:tab pos="314325" algn="l"/>
                <a:tab pos="314960" algn="l"/>
              </a:tabLst>
            </a:pPr>
            <a:endParaRPr lang="en-IN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065">
              <a:spcBef>
                <a:spcPts val="25"/>
              </a:spcBef>
              <a:tabLst>
                <a:tab pos="314325" algn="l"/>
                <a:tab pos="314960" algn="l"/>
              </a:tabLst>
            </a:pP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Row Function</a:t>
            </a: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Lookup</a:t>
            </a:r>
            <a:r>
              <a:rPr lang="en-IN" i="1" spc="-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Lookup</a:t>
            </a:r>
            <a:r>
              <a:rPr lang="en-IN" i="1" spc="-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Array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Match</a:t>
            </a:r>
            <a:r>
              <a:rPr lang="en-IN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065">
              <a:spcBef>
                <a:spcPts val="25"/>
              </a:spcBef>
              <a:tabLst>
                <a:tab pos="314325" algn="l"/>
                <a:tab pos="314960" algn="l"/>
              </a:tabLst>
            </a:pPr>
            <a:endParaRPr lang="en-IN" sz="1750" spc="5" dirty="0">
              <a:latin typeface="Arial"/>
              <a:cs typeface="Arial"/>
            </a:endParaRPr>
          </a:p>
          <a:p>
            <a:pPr marL="12065">
              <a:spcBef>
                <a:spcPts val="25"/>
              </a:spcBef>
              <a:tabLst>
                <a:tab pos="314325" algn="l"/>
                <a:tab pos="314960" algn="l"/>
              </a:tabLst>
            </a:pPr>
            <a:endParaRPr lang="en-IN" sz="1750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endParaRPr sz="1750" dirty="0">
              <a:latin typeface="Arial"/>
              <a:cs typeface="Arial"/>
            </a:endParaRPr>
          </a:p>
        </p:txBody>
      </p:sp>
      <p:sp>
        <p:nvSpPr>
          <p:cNvPr id="13" name="object 52">
            <a:extLst>
              <a:ext uri="{FF2B5EF4-FFF2-40B4-BE49-F238E27FC236}">
                <a16:creationId xmlns:a16="http://schemas.microsoft.com/office/drawing/2014/main" id="{3ACBFC1D-4AD5-4565-A1A8-F2C6A6B5E4F1}"/>
              </a:ext>
            </a:extLst>
          </p:cNvPr>
          <p:cNvSpPr/>
          <p:nvPr/>
        </p:nvSpPr>
        <p:spPr>
          <a:xfrm>
            <a:off x="4522723" y="2366771"/>
            <a:ext cx="7226808" cy="2755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53">
            <a:extLst>
              <a:ext uri="{FF2B5EF4-FFF2-40B4-BE49-F238E27FC236}">
                <a16:creationId xmlns:a16="http://schemas.microsoft.com/office/drawing/2014/main" id="{846CD3B2-1614-4E59-8382-0034D0126DCF}"/>
              </a:ext>
            </a:extLst>
          </p:cNvPr>
          <p:cNvSpPr/>
          <p:nvPr/>
        </p:nvSpPr>
        <p:spPr>
          <a:xfrm>
            <a:off x="10088371" y="4628387"/>
            <a:ext cx="722376" cy="7193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4">
            <a:extLst>
              <a:ext uri="{FF2B5EF4-FFF2-40B4-BE49-F238E27FC236}">
                <a16:creationId xmlns:a16="http://schemas.microsoft.com/office/drawing/2014/main" id="{3C44E076-6F84-45B4-87B1-07E997FEA145}"/>
              </a:ext>
            </a:extLst>
          </p:cNvPr>
          <p:cNvSpPr txBox="1"/>
          <p:nvPr/>
        </p:nvSpPr>
        <p:spPr>
          <a:xfrm>
            <a:off x="9554463" y="5415536"/>
            <a:ext cx="1790064" cy="349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00" spc="10" dirty="0">
                <a:latin typeface="Segoe UI"/>
                <a:cs typeface="Segoe UI"/>
              </a:rPr>
              <a:t>Index </a:t>
            </a:r>
            <a:r>
              <a:rPr sz="2100" spc="20" dirty="0">
                <a:latin typeface="Segoe UI"/>
                <a:cs typeface="Segoe UI"/>
              </a:rPr>
              <a:t>&amp;</a:t>
            </a:r>
            <a:r>
              <a:rPr sz="2100" spc="-60" dirty="0">
                <a:latin typeface="Segoe UI"/>
                <a:cs typeface="Segoe UI"/>
              </a:rPr>
              <a:t> </a:t>
            </a:r>
            <a:r>
              <a:rPr sz="2100" spc="10" dirty="0">
                <a:latin typeface="Segoe UI"/>
                <a:cs typeface="Segoe UI"/>
              </a:rPr>
              <a:t>Match</a:t>
            </a:r>
            <a:endParaRPr sz="21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290183296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33">
            <a:extLst>
              <a:ext uri="{FF2B5EF4-FFF2-40B4-BE49-F238E27FC236}">
                <a16:creationId xmlns:a16="http://schemas.microsoft.com/office/drawing/2014/main" id="{B58189AC-769A-4C12-B260-7F3E527B58EF}"/>
              </a:ext>
            </a:extLst>
          </p:cNvPr>
          <p:cNvSpPr/>
          <p:nvPr/>
        </p:nvSpPr>
        <p:spPr>
          <a:xfrm>
            <a:off x="4677536" y="1700900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7">
            <a:extLst>
              <a:ext uri="{FF2B5EF4-FFF2-40B4-BE49-F238E27FC236}">
                <a16:creationId xmlns:a16="http://schemas.microsoft.com/office/drawing/2014/main" id="{7D7DAFCF-4681-4EC0-9389-676832773FB0}"/>
              </a:ext>
            </a:extLst>
          </p:cNvPr>
          <p:cNvSpPr txBox="1"/>
          <p:nvPr/>
        </p:nvSpPr>
        <p:spPr>
          <a:xfrm>
            <a:off x="524674" y="1700900"/>
            <a:ext cx="3666743" cy="392594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Address</a:t>
            </a:r>
            <a:r>
              <a:rPr lang="en-IN" sz="2400" b="1" i="1" u="heavy" spc="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address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b="1" i="1" u="heavy" spc="-18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based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on a </a:t>
            </a: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given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sz="24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r>
              <a:rPr lang="en-IN" sz="2400" b="1" i="1" u="heavy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</a:p>
          <a:p>
            <a:pPr marL="12700" marR="5080">
              <a:lnSpc>
                <a:spcPct val="101499"/>
              </a:lnSpc>
            </a:pPr>
            <a:endParaRPr lang="en-IN" sz="2400" b="1" i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lang="en-IN" sz="24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r>
              <a:rPr lang="en-IN"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Abs</a:t>
            </a:r>
            <a:r>
              <a:rPr lang="en-IN"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A1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Sheet</a:t>
            </a: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endParaRPr sz="1300" dirty="0">
              <a:latin typeface="Arial"/>
              <a:cs typeface="Arial"/>
            </a:endParaRPr>
          </a:p>
        </p:txBody>
      </p:sp>
      <p:sp>
        <p:nvSpPr>
          <p:cNvPr id="10" name="object 60">
            <a:extLst>
              <a:ext uri="{FF2B5EF4-FFF2-40B4-BE49-F238E27FC236}">
                <a16:creationId xmlns:a16="http://schemas.microsoft.com/office/drawing/2014/main" id="{A66ABC0D-E81C-49B9-8B6C-C003E4A1A20E}"/>
              </a:ext>
            </a:extLst>
          </p:cNvPr>
          <p:cNvSpPr/>
          <p:nvPr/>
        </p:nvSpPr>
        <p:spPr>
          <a:xfrm>
            <a:off x="5081395" y="2240394"/>
            <a:ext cx="6489191" cy="3816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1">
            <a:extLst>
              <a:ext uri="{FF2B5EF4-FFF2-40B4-BE49-F238E27FC236}">
                <a16:creationId xmlns:a16="http://schemas.microsoft.com/office/drawing/2014/main" id="{8013DA43-8CDF-4973-A445-9AEE28911A6B}"/>
              </a:ext>
            </a:extLst>
          </p:cNvPr>
          <p:cNvSpPr/>
          <p:nvPr/>
        </p:nvSpPr>
        <p:spPr>
          <a:xfrm>
            <a:off x="10532744" y="2630539"/>
            <a:ext cx="557783" cy="5577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2">
            <a:extLst>
              <a:ext uri="{FF2B5EF4-FFF2-40B4-BE49-F238E27FC236}">
                <a16:creationId xmlns:a16="http://schemas.microsoft.com/office/drawing/2014/main" id="{6971FFA8-1E3E-45E0-A4E8-87519289CCF3}"/>
              </a:ext>
            </a:extLst>
          </p:cNvPr>
          <p:cNvSpPr txBox="1"/>
          <p:nvPr/>
        </p:nvSpPr>
        <p:spPr>
          <a:xfrm>
            <a:off x="10431653" y="3235191"/>
            <a:ext cx="763270" cy="2762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50" spc="-10" dirty="0">
                <a:latin typeface="Segoe UI"/>
                <a:cs typeface="Segoe UI"/>
              </a:rPr>
              <a:t>A</a:t>
            </a:r>
            <a:r>
              <a:rPr sz="1650" spc="-15" dirty="0">
                <a:latin typeface="Segoe UI"/>
                <a:cs typeface="Segoe UI"/>
              </a:rPr>
              <a:t>dd</a:t>
            </a:r>
            <a:r>
              <a:rPr sz="1650" spc="-5" dirty="0">
                <a:latin typeface="Segoe UI"/>
                <a:cs typeface="Segoe UI"/>
              </a:rPr>
              <a:t>ress</a:t>
            </a:r>
            <a:endParaRPr sz="165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46834509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6D896477-5EC3-48E3-A60E-8D95801BB175}"/>
              </a:ext>
            </a:extLst>
          </p:cNvPr>
          <p:cNvSpPr txBox="1"/>
          <p:nvPr/>
        </p:nvSpPr>
        <p:spPr>
          <a:xfrm>
            <a:off x="4726156" y="6051187"/>
            <a:ext cx="6164475" cy="38472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values provided can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include</a:t>
            </a:r>
            <a:r>
              <a:rPr sz="2400" b="1" i="1" spc="18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references</a:t>
            </a:r>
            <a:endParaRPr sz="24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36">
            <a:extLst>
              <a:ext uri="{FF2B5EF4-FFF2-40B4-BE49-F238E27FC236}">
                <a16:creationId xmlns:a16="http://schemas.microsoft.com/office/drawing/2014/main" id="{C9D65EF8-9140-4605-948E-28F6D50D15F4}"/>
              </a:ext>
            </a:extLst>
          </p:cNvPr>
          <p:cNvSpPr/>
          <p:nvPr/>
        </p:nvSpPr>
        <p:spPr>
          <a:xfrm>
            <a:off x="4492751" y="1744536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58">
            <a:extLst>
              <a:ext uri="{FF2B5EF4-FFF2-40B4-BE49-F238E27FC236}">
                <a16:creationId xmlns:a16="http://schemas.microsoft.com/office/drawing/2014/main" id="{D5DBE7BD-BB5B-4E02-B42C-2DC37164A8C7}"/>
              </a:ext>
            </a:extLst>
          </p:cNvPr>
          <p:cNvSpPr txBox="1"/>
          <p:nvPr/>
        </p:nvSpPr>
        <p:spPr>
          <a:xfrm>
            <a:off x="574357" y="1744536"/>
            <a:ext cx="3378211" cy="408919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Choose</a:t>
            </a:r>
            <a:r>
              <a:rPr sz="2400" b="1" i="1" u="heavy" spc="-7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a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list</a:t>
            </a:r>
            <a:r>
              <a:rPr sz="2400" b="1" i="1" u="heavy" spc="-12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sz="24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given </a:t>
            </a:r>
            <a:r>
              <a:rPr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position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400" b="1" i="1" u="heavy" spc="-9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index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Index</a:t>
            </a:r>
            <a:r>
              <a:rPr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Value1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Value2</a:t>
            </a:r>
            <a:r>
              <a:rPr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Value3</a:t>
            </a:r>
            <a:r>
              <a:rPr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…up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r>
              <a:rPr sz="24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254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59">
            <a:extLst>
              <a:ext uri="{FF2B5EF4-FFF2-40B4-BE49-F238E27FC236}">
                <a16:creationId xmlns:a16="http://schemas.microsoft.com/office/drawing/2014/main" id="{2F81A7CE-E360-4428-89A9-CC30AAF5B02B}"/>
              </a:ext>
            </a:extLst>
          </p:cNvPr>
          <p:cNvSpPr/>
          <p:nvPr/>
        </p:nvSpPr>
        <p:spPr>
          <a:xfrm>
            <a:off x="4501895" y="2284030"/>
            <a:ext cx="4096511" cy="3508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0">
            <a:extLst>
              <a:ext uri="{FF2B5EF4-FFF2-40B4-BE49-F238E27FC236}">
                <a16:creationId xmlns:a16="http://schemas.microsoft.com/office/drawing/2014/main" id="{11D928F0-F061-42EE-A7A7-D26D1D308B25}"/>
              </a:ext>
            </a:extLst>
          </p:cNvPr>
          <p:cNvSpPr/>
          <p:nvPr/>
        </p:nvSpPr>
        <p:spPr>
          <a:xfrm>
            <a:off x="10098023" y="3634295"/>
            <a:ext cx="697992" cy="6949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1">
            <a:extLst>
              <a:ext uri="{FF2B5EF4-FFF2-40B4-BE49-F238E27FC236}">
                <a16:creationId xmlns:a16="http://schemas.microsoft.com/office/drawing/2014/main" id="{8A19819C-27F5-462F-B096-B15A8DF5420B}"/>
              </a:ext>
            </a:extLst>
          </p:cNvPr>
          <p:cNvSpPr txBox="1"/>
          <p:nvPr/>
        </p:nvSpPr>
        <p:spPr>
          <a:xfrm>
            <a:off x="10006076" y="4391324"/>
            <a:ext cx="884555" cy="338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50" dirty="0">
                <a:latin typeface="Segoe UI"/>
                <a:cs typeface="Segoe UI"/>
              </a:rPr>
              <a:t>C</a:t>
            </a:r>
            <a:r>
              <a:rPr sz="2050" spc="-10" dirty="0">
                <a:latin typeface="Segoe UI"/>
                <a:cs typeface="Segoe UI"/>
              </a:rPr>
              <a:t>h</a:t>
            </a:r>
            <a:r>
              <a:rPr sz="2050" spc="-5" dirty="0">
                <a:latin typeface="Segoe UI"/>
                <a:cs typeface="Segoe UI"/>
              </a:rPr>
              <a:t>oo</a:t>
            </a:r>
            <a:r>
              <a:rPr sz="2050" spc="-10" dirty="0">
                <a:latin typeface="Segoe UI"/>
                <a:cs typeface="Segoe UI"/>
              </a:rPr>
              <a:t>s</a:t>
            </a:r>
            <a:r>
              <a:rPr sz="2050" dirty="0">
                <a:latin typeface="Segoe UI"/>
                <a:cs typeface="Segoe UI"/>
              </a:rPr>
              <a:t>e</a:t>
            </a:r>
            <a:endParaRPr sz="205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028388091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BF08B8C7-52B5-449E-BDB6-3CD0A7967C93}"/>
              </a:ext>
            </a:extLst>
          </p:cNvPr>
          <p:cNvSpPr txBox="1"/>
          <p:nvPr/>
        </p:nvSpPr>
        <p:spPr>
          <a:xfrm>
            <a:off x="3866198" y="5838343"/>
            <a:ext cx="8374381" cy="677237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70"/>
              </a:spcBef>
            </a:pP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arguments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provided, it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will return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based on the  cell the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entered</a:t>
            </a:r>
            <a:r>
              <a:rPr sz="2200" b="1" i="1" spc="18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42">
            <a:extLst>
              <a:ext uri="{FF2B5EF4-FFF2-40B4-BE49-F238E27FC236}">
                <a16:creationId xmlns:a16="http://schemas.microsoft.com/office/drawing/2014/main" id="{3E55DBB6-69F4-426E-9F95-48CA20D135EB}"/>
              </a:ext>
            </a:extLst>
          </p:cNvPr>
          <p:cNvSpPr/>
          <p:nvPr/>
        </p:nvSpPr>
        <p:spPr>
          <a:xfrm>
            <a:off x="4561585" y="1637792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0">
            <a:extLst>
              <a:ext uri="{FF2B5EF4-FFF2-40B4-BE49-F238E27FC236}">
                <a16:creationId xmlns:a16="http://schemas.microsoft.com/office/drawing/2014/main" id="{428ED72B-21F2-4BD9-9543-8C2D467871B5}"/>
              </a:ext>
            </a:extLst>
          </p:cNvPr>
          <p:cNvSpPr txBox="1"/>
          <p:nvPr/>
        </p:nvSpPr>
        <p:spPr>
          <a:xfrm>
            <a:off x="519492" y="1681091"/>
            <a:ext cx="3401629" cy="511069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r>
              <a:rPr sz="2200" b="1" i="1" u="heavy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34290">
              <a:lnSpc>
                <a:spcPct val="101499"/>
              </a:lnSpc>
            </a:pP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column </a:t>
            </a: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number of</a:t>
            </a:r>
            <a:r>
              <a:rPr sz="2200" b="1" i="1" u="heavy" spc="-20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sz="2200" b="1" i="1" u="heavy" spc="-4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reference.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Reference</a:t>
            </a:r>
            <a:r>
              <a:rPr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  <a:p>
            <a:pPr>
              <a:lnSpc>
                <a:spcPct val="100000"/>
              </a:lnSpc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2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</a:t>
            </a:r>
            <a:r>
              <a:rPr sz="2200" b="1" i="1" u="heavy" spc="-3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 number of a</a:t>
            </a:r>
            <a:r>
              <a:rPr sz="2200" b="1" i="1" u="heavy" spc="-2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2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reference.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  <a:tabLst>
                <a:tab pos="314325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Reference</a:t>
            </a:r>
            <a:r>
              <a:rPr sz="22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</p:txBody>
      </p:sp>
      <p:sp>
        <p:nvSpPr>
          <p:cNvPr id="10" name="object 71">
            <a:extLst>
              <a:ext uri="{FF2B5EF4-FFF2-40B4-BE49-F238E27FC236}">
                <a16:creationId xmlns:a16="http://schemas.microsoft.com/office/drawing/2014/main" id="{0BBF2F5B-3ACE-441A-A027-9DDAAD52E5F2}"/>
              </a:ext>
            </a:extLst>
          </p:cNvPr>
          <p:cNvSpPr/>
          <p:nvPr/>
        </p:nvSpPr>
        <p:spPr>
          <a:xfrm>
            <a:off x="4570729" y="2177286"/>
            <a:ext cx="4623815" cy="3224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9360872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43">
            <a:extLst>
              <a:ext uri="{FF2B5EF4-FFF2-40B4-BE49-F238E27FC236}">
                <a16:creationId xmlns:a16="http://schemas.microsoft.com/office/drawing/2014/main" id="{ED804F87-F02C-422A-884D-32ED5A2205C6}"/>
              </a:ext>
            </a:extLst>
          </p:cNvPr>
          <p:cNvSpPr/>
          <p:nvPr/>
        </p:nvSpPr>
        <p:spPr>
          <a:xfrm>
            <a:off x="4258182" y="1731964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3">
            <a:extLst>
              <a:ext uri="{FF2B5EF4-FFF2-40B4-BE49-F238E27FC236}">
                <a16:creationId xmlns:a16="http://schemas.microsoft.com/office/drawing/2014/main" id="{45104E65-6CA8-4BC9-8E58-33688CF29EB8}"/>
              </a:ext>
            </a:extLst>
          </p:cNvPr>
          <p:cNvSpPr txBox="1"/>
          <p:nvPr/>
        </p:nvSpPr>
        <p:spPr>
          <a:xfrm>
            <a:off x="307975" y="1773754"/>
            <a:ext cx="8564574" cy="455252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Columns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number of</a:t>
            </a:r>
            <a:r>
              <a:rPr sz="2000" b="1" i="1" u="heavy" spc="-17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columns</a:t>
            </a:r>
            <a:endParaRPr lang="en-IN" sz="2000" b="1" i="1" u="heavy" spc="5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given</a:t>
            </a:r>
            <a:r>
              <a:rPr sz="2000" b="1" i="1" u="heavy" spc="-3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Array</a:t>
            </a:r>
            <a:r>
              <a:rPr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(range)</a:t>
            </a:r>
            <a:endParaRPr lang="en-IN" sz="20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endParaRPr lang="en-IN" sz="20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sz="20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080760">
              <a:lnSpc>
                <a:spcPct val="101499"/>
              </a:lnSpc>
            </a:pPr>
            <a:r>
              <a:rPr lang="en-IN"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lang="en-IN"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number of </a:t>
            </a:r>
            <a:r>
              <a:rPr lang="en-IN" sz="20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IN" sz="2000" b="1" i="1" u="heavy" spc="-25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0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given </a:t>
            </a:r>
            <a:r>
              <a:rPr lang="en-IN"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1.	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Array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(range)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314325" algn="l"/>
              </a:tabLst>
            </a:pPr>
            <a:endParaRPr sz="1300" dirty="0">
              <a:latin typeface="Arial"/>
              <a:cs typeface="Arial"/>
            </a:endParaRPr>
          </a:p>
        </p:txBody>
      </p:sp>
      <p:sp>
        <p:nvSpPr>
          <p:cNvPr id="9" name="object 74">
            <a:extLst>
              <a:ext uri="{FF2B5EF4-FFF2-40B4-BE49-F238E27FC236}">
                <a16:creationId xmlns:a16="http://schemas.microsoft.com/office/drawing/2014/main" id="{2CD15920-2CB1-4161-ABC4-93E05BA093B9}"/>
              </a:ext>
            </a:extLst>
          </p:cNvPr>
          <p:cNvSpPr txBox="1"/>
          <p:nvPr/>
        </p:nvSpPr>
        <p:spPr>
          <a:xfrm>
            <a:off x="1973581" y="5248370"/>
            <a:ext cx="8715375" cy="148329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200" b="1" i="1" dirty="0">
              <a:latin typeface="Times New Roman"/>
              <a:cs typeface="Times New Roman"/>
            </a:endParaRPr>
          </a:p>
          <a:p>
            <a:pPr marL="3014980" marR="5080">
              <a:lnSpc>
                <a:spcPct val="102099"/>
              </a:lnSpc>
              <a:spcBef>
                <a:spcPts val="910"/>
              </a:spcBef>
            </a:pPr>
            <a:r>
              <a:rPr sz="2200" b="1" i="1" spc="-60" dirty="0">
                <a:solidFill>
                  <a:srgbClr val="001F5F"/>
                </a:solidFill>
                <a:latin typeface="Arial"/>
                <a:cs typeface="Arial"/>
              </a:rPr>
              <a:t>You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can </a:t>
            </a:r>
            <a:r>
              <a:rPr sz="2200" b="1" i="1" spc="10" dirty="0">
                <a:solidFill>
                  <a:srgbClr val="001F5F"/>
                </a:solidFill>
                <a:latin typeface="Arial"/>
                <a:cs typeface="Arial"/>
              </a:rPr>
              <a:t>fix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the start point with the </a:t>
            </a:r>
            <a:r>
              <a:rPr sz="2200" b="1" i="1" spc="10" dirty="0">
                <a:solidFill>
                  <a:srgbClr val="001F5F"/>
                </a:solidFill>
                <a:latin typeface="Arial"/>
                <a:cs typeface="Arial"/>
              </a:rPr>
              <a:t>$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sign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and drag to 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increment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the </a:t>
            </a:r>
            <a:r>
              <a:rPr sz="2200" b="1" i="1" spc="5" dirty="0">
                <a:solidFill>
                  <a:srgbClr val="001F5F"/>
                </a:solidFill>
                <a:latin typeface="Arial"/>
                <a:cs typeface="Arial"/>
              </a:rPr>
              <a:t>number </a:t>
            </a:r>
            <a:r>
              <a:rPr sz="2200" b="1" i="1" dirty="0">
                <a:solidFill>
                  <a:srgbClr val="001F5F"/>
                </a:solidFill>
                <a:latin typeface="Arial"/>
                <a:cs typeface="Arial"/>
              </a:rPr>
              <a:t>at </a:t>
            </a:r>
            <a:r>
              <a:rPr sz="2200" b="1" i="1" spc="10" dirty="0">
                <a:solidFill>
                  <a:srgbClr val="001F5F"/>
                </a:solidFill>
                <a:latin typeface="Arial"/>
                <a:cs typeface="Arial"/>
              </a:rPr>
              <a:t>every</a:t>
            </a:r>
            <a:r>
              <a:rPr sz="2200" b="1" i="1" spc="2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200" b="1" i="1" spc="15" dirty="0">
                <a:solidFill>
                  <a:srgbClr val="001F5F"/>
                </a:solidFill>
                <a:latin typeface="Arial"/>
                <a:cs typeface="Arial"/>
              </a:rPr>
              <a:t>move</a:t>
            </a:r>
            <a:endParaRPr sz="2200" b="1" i="1" dirty="0">
              <a:latin typeface="Arial"/>
              <a:cs typeface="Arial"/>
            </a:endParaRPr>
          </a:p>
        </p:txBody>
      </p:sp>
      <p:sp>
        <p:nvSpPr>
          <p:cNvPr id="10" name="object 75">
            <a:extLst>
              <a:ext uri="{FF2B5EF4-FFF2-40B4-BE49-F238E27FC236}">
                <a16:creationId xmlns:a16="http://schemas.microsoft.com/office/drawing/2014/main" id="{73917FA1-3F8E-477B-A3E4-8F347212F3C7}"/>
              </a:ext>
            </a:extLst>
          </p:cNvPr>
          <p:cNvSpPr/>
          <p:nvPr/>
        </p:nvSpPr>
        <p:spPr>
          <a:xfrm>
            <a:off x="4267326" y="2271458"/>
            <a:ext cx="5190744" cy="31790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1435612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33">
            <a:extLst>
              <a:ext uri="{FF2B5EF4-FFF2-40B4-BE49-F238E27FC236}">
                <a16:creationId xmlns:a16="http://schemas.microsoft.com/office/drawing/2014/main" id="{0BF15291-025D-49BF-B327-5334D51DEF35}"/>
              </a:ext>
            </a:extLst>
          </p:cNvPr>
          <p:cNvSpPr/>
          <p:nvPr/>
        </p:nvSpPr>
        <p:spPr>
          <a:xfrm>
            <a:off x="4654984" y="1715648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7">
            <a:extLst>
              <a:ext uri="{FF2B5EF4-FFF2-40B4-BE49-F238E27FC236}">
                <a16:creationId xmlns:a16="http://schemas.microsoft.com/office/drawing/2014/main" id="{40B1E119-AFEC-4BC7-AF93-703BF03C4E86}"/>
              </a:ext>
            </a:extLst>
          </p:cNvPr>
          <p:cNvSpPr txBox="1"/>
          <p:nvPr/>
        </p:nvSpPr>
        <p:spPr>
          <a:xfrm>
            <a:off x="477958" y="1715648"/>
            <a:ext cx="3622094" cy="335053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Indirect</a:t>
            </a:r>
            <a:r>
              <a:rPr lang="en-IN" sz="2400" b="1" i="1" u="heavy" spc="-6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from the cell</a:t>
            </a:r>
            <a:r>
              <a:rPr lang="en-IN" sz="2400" b="1" i="1" u="heavy" spc="-15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given</a:t>
            </a:r>
            <a:r>
              <a:rPr lang="en-IN" sz="24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reference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</a:t>
            </a:r>
            <a:r>
              <a:rPr lang="en-IN" sz="24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l2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</a:t>
            </a:r>
            <a:r>
              <a:rPr lang="en-IN" sz="24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</a:t>
            </a:r>
            <a:r>
              <a:rPr lang="en-IN" sz="24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</p:txBody>
      </p:sp>
      <p:sp>
        <p:nvSpPr>
          <p:cNvPr id="9" name="object 58">
            <a:extLst>
              <a:ext uri="{FF2B5EF4-FFF2-40B4-BE49-F238E27FC236}">
                <a16:creationId xmlns:a16="http://schemas.microsoft.com/office/drawing/2014/main" id="{EFB23629-07F5-4063-8BD5-F938C47C7763}"/>
              </a:ext>
            </a:extLst>
          </p:cNvPr>
          <p:cNvSpPr/>
          <p:nvPr/>
        </p:nvSpPr>
        <p:spPr>
          <a:xfrm>
            <a:off x="4661081" y="2255142"/>
            <a:ext cx="6428232" cy="3816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9">
            <a:extLst>
              <a:ext uri="{FF2B5EF4-FFF2-40B4-BE49-F238E27FC236}">
                <a16:creationId xmlns:a16="http://schemas.microsoft.com/office/drawing/2014/main" id="{51D7F77A-AFA1-4857-88E8-4D45F755EE41}"/>
              </a:ext>
            </a:extLst>
          </p:cNvPr>
          <p:cNvSpPr/>
          <p:nvPr/>
        </p:nvSpPr>
        <p:spPr>
          <a:xfrm>
            <a:off x="11092361" y="3654175"/>
            <a:ext cx="701040" cy="7010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0">
            <a:extLst>
              <a:ext uri="{FF2B5EF4-FFF2-40B4-BE49-F238E27FC236}">
                <a16:creationId xmlns:a16="http://schemas.microsoft.com/office/drawing/2014/main" id="{B47320A8-3AA7-4E8D-BF42-7DA5A58421F6}"/>
              </a:ext>
            </a:extLst>
          </p:cNvPr>
          <p:cNvSpPr txBox="1"/>
          <p:nvPr/>
        </p:nvSpPr>
        <p:spPr>
          <a:xfrm>
            <a:off x="10991268" y="4418188"/>
            <a:ext cx="903605" cy="3409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050" spc="5" dirty="0">
                <a:latin typeface="Segoe UI"/>
                <a:cs typeface="Segoe UI"/>
              </a:rPr>
              <a:t>In</a:t>
            </a:r>
            <a:r>
              <a:rPr sz="2050" spc="10" dirty="0">
                <a:latin typeface="Segoe UI"/>
                <a:cs typeface="Segoe UI"/>
              </a:rPr>
              <a:t>d</a:t>
            </a:r>
            <a:r>
              <a:rPr sz="2050" dirty="0">
                <a:latin typeface="Segoe UI"/>
                <a:cs typeface="Segoe UI"/>
              </a:rPr>
              <a:t>i</a:t>
            </a:r>
            <a:r>
              <a:rPr sz="2050" spc="5" dirty="0">
                <a:latin typeface="Segoe UI"/>
                <a:cs typeface="Segoe UI"/>
              </a:rPr>
              <a:t>rect</a:t>
            </a:r>
            <a:endParaRPr sz="205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524742688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297C691B-D03B-4C32-8B83-C86C2D00CE90}"/>
              </a:ext>
            </a:extLst>
          </p:cNvPr>
          <p:cNvSpPr txBox="1"/>
          <p:nvPr/>
        </p:nvSpPr>
        <p:spPr>
          <a:xfrm>
            <a:off x="4916904" y="5984601"/>
            <a:ext cx="6507595" cy="38472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Most useful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creating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dynamic</a:t>
            </a:r>
            <a:r>
              <a:rPr sz="2400" b="1" i="1" spc="28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ranges</a:t>
            </a:r>
            <a:endParaRPr sz="24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35">
            <a:extLst>
              <a:ext uri="{FF2B5EF4-FFF2-40B4-BE49-F238E27FC236}">
                <a16:creationId xmlns:a16="http://schemas.microsoft.com/office/drawing/2014/main" id="{A06DE7B0-CA79-4C5F-AE14-5DCB1D9CD07D}"/>
              </a:ext>
            </a:extLst>
          </p:cNvPr>
          <p:cNvSpPr/>
          <p:nvPr/>
        </p:nvSpPr>
        <p:spPr>
          <a:xfrm>
            <a:off x="4522247" y="1744536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56">
            <a:extLst>
              <a:ext uri="{FF2B5EF4-FFF2-40B4-BE49-F238E27FC236}">
                <a16:creationId xmlns:a16="http://schemas.microsoft.com/office/drawing/2014/main" id="{1C939094-472F-4E6F-805D-D7F1F8E8D29A}"/>
              </a:ext>
            </a:extLst>
          </p:cNvPr>
          <p:cNvSpPr txBox="1"/>
          <p:nvPr/>
        </p:nvSpPr>
        <p:spPr>
          <a:xfrm>
            <a:off x="561308" y="1744536"/>
            <a:ext cx="3624516" cy="528195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Offset</a:t>
            </a:r>
            <a:r>
              <a:rPr sz="2000" b="1" i="1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Function</a:t>
            </a:r>
            <a:endParaRPr sz="2000" i="1" dirty="0">
              <a:latin typeface="Arial"/>
              <a:cs typeface="Arial"/>
            </a:endParaRPr>
          </a:p>
          <a:p>
            <a:pPr marL="12700" marR="5080">
              <a:lnSpc>
                <a:spcPct val="101000"/>
              </a:lnSpc>
              <a:spcBef>
                <a:spcPts val="5"/>
              </a:spcBef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Returns a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or range of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cells </a:t>
            </a:r>
            <a:r>
              <a:rPr sz="2000" b="1" i="1" spc="5" dirty="0">
                <a:latin typeface="Arial"/>
                <a:cs typeface="Arial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that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is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specified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number of </a:t>
            </a:r>
            <a:r>
              <a:rPr sz="2000" b="1" i="1" spc="10" dirty="0">
                <a:latin typeface="Arial"/>
                <a:cs typeface="Arial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rows </a:t>
            </a:r>
            <a:r>
              <a:rPr sz="2000" b="1" i="1" u="heavy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and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columns from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</a:t>
            </a:r>
            <a:r>
              <a:rPr sz="2000" b="1" i="1" u="heavy" spc="-2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or </a:t>
            </a:r>
            <a:r>
              <a:rPr sz="2000" b="1" i="1" spc="10" dirty="0">
                <a:latin typeface="Arial"/>
                <a:cs typeface="Arial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range of</a:t>
            </a:r>
            <a:r>
              <a:rPr sz="2000" b="1" i="1" u="heavy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cells</a:t>
            </a:r>
            <a:endParaRPr sz="2000" i="1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i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i="1" spc="10" dirty="0">
                <a:latin typeface="Arial"/>
                <a:cs typeface="Arial"/>
              </a:rPr>
              <a:t>Arguments</a:t>
            </a:r>
            <a:endParaRPr lang="en-IN" sz="2000" i="1" spc="1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en-IN" sz="2000" i="1" spc="10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10" dirty="0">
                <a:latin typeface="Arial"/>
                <a:cs typeface="Arial"/>
              </a:rPr>
              <a:t>Reference</a:t>
            </a:r>
            <a:endParaRPr lang="en-IN" sz="2000" i="1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5" dirty="0">
                <a:latin typeface="Arial"/>
                <a:cs typeface="Arial"/>
              </a:rPr>
              <a:t>Rows</a:t>
            </a:r>
            <a:endParaRPr lang="en-IN" sz="2000" i="1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10" dirty="0">
                <a:latin typeface="Arial"/>
                <a:cs typeface="Arial"/>
              </a:rPr>
              <a:t>Columns</a:t>
            </a:r>
            <a:endParaRPr lang="en-IN" sz="2000" i="1" dirty="0">
              <a:latin typeface="Arial"/>
              <a:cs typeface="Arial"/>
            </a:endParaRPr>
          </a:p>
          <a:p>
            <a:pPr marL="314325" marR="74930" indent="-302260">
              <a:lnSpc>
                <a:spcPct val="101499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5" dirty="0">
                <a:latin typeface="Arial"/>
                <a:cs typeface="Arial"/>
              </a:rPr>
              <a:t>Height </a:t>
            </a:r>
            <a:r>
              <a:rPr lang="en-IN" sz="2000" i="1" spc="10" dirty="0">
                <a:latin typeface="Arial"/>
                <a:cs typeface="Arial"/>
              </a:rPr>
              <a:t>or </a:t>
            </a:r>
            <a:r>
              <a:rPr lang="en-IN" sz="2000" i="1" spc="15" dirty="0">
                <a:latin typeface="Arial"/>
                <a:cs typeface="Arial"/>
              </a:rPr>
              <a:t>number </a:t>
            </a:r>
            <a:r>
              <a:rPr lang="en-IN" sz="2000" i="1" spc="10" dirty="0">
                <a:latin typeface="Arial"/>
                <a:cs typeface="Arial"/>
              </a:rPr>
              <a:t>of </a:t>
            </a:r>
            <a:r>
              <a:rPr lang="en-IN" sz="2000" i="1" dirty="0">
                <a:latin typeface="Arial"/>
                <a:cs typeface="Arial"/>
              </a:rPr>
              <a:t>rows </a:t>
            </a:r>
            <a:r>
              <a:rPr lang="en-IN" sz="2000" i="1" spc="-10" dirty="0">
                <a:latin typeface="Arial"/>
                <a:cs typeface="Arial"/>
              </a:rPr>
              <a:t>in</a:t>
            </a:r>
            <a:r>
              <a:rPr lang="en-IN" sz="2000" i="1" spc="-145" dirty="0">
                <a:latin typeface="Arial"/>
                <a:cs typeface="Arial"/>
              </a:rPr>
              <a:t> </a:t>
            </a:r>
            <a:r>
              <a:rPr lang="en-IN" sz="2000" i="1" spc="10" dirty="0">
                <a:latin typeface="Arial"/>
                <a:cs typeface="Arial"/>
              </a:rPr>
              <a:t>a  range</a:t>
            </a:r>
            <a:r>
              <a:rPr lang="en-IN" sz="2000" i="1" spc="-25" dirty="0">
                <a:latin typeface="Arial"/>
                <a:cs typeface="Arial"/>
              </a:rPr>
              <a:t> </a:t>
            </a:r>
            <a:r>
              <a:rPr lang="en-IN" sz="2000" i="1" dirty="0">
                <a:latin typeface="Arial"/>
                <a:cs typeface="Arial"/>
              </a:rPr>
              <a:t>(Optional)</a:t>
            </a:r>
          </a:p>
          <a:p>
            <a:pPr marL="314325" marR="5080" indent="-302260">
              <a:spcBef>
                <a:spcPts val="3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lang="en-IN" sz="2000" i="1" spc="10" dirty="0">
                <a:latin typeface="Arial"/>
                <a:cs typeface="Arial"/>
              </a:rPr>
              <a:t>Width or </a:t>
            </a:r>
            <a:r>
              <a:rPr lang="en-IN" sz="2000" i="1" spc="15" dirty="0">
                <a:latin typeface="Arial"/>
                <a:cs typeface="Arial"/>
              </a:rPr>
              <a:t>number </a:t>
            </a:r>
            <a:r>
              <a:rPr lang="en-IN" sz="2000" i="1" spc="10" dirty="0">
                <a:latin typeface="Arial"/>
                <a:cs typeface="Arial"/>
              </a:rPr>
              <a:t>of columns</a:t>
            </a:r>
            <a:r>
              <a:rPr lang="en-IN" sz="2000" i="1" spc="-260" dirty="0">
                <a:latin typeface="Arial"/>
                <a:cs typeface="Arial"/>
              </a:rPr>
              <a:t> </a:t>
            </a:r>
            <a:r>
              <a:rPr lang="en-IN" sz="2000" i="1" spc="-10" dirty="0">
                <a:latin typeface="Arial"/>
                <a:cs typeface="Arial"/>
              </a:rPr>
              <a:t>in  </a:t>
            </a:r>
            <a:r>
              <a:rPr lang="en-IN" sz="2000" i="1" spc="10" dirty="0">
                <a:latin typeface="Arial"/>
                <a:cs typeface="Arial"/>
              </a:rPr>
              <a:t>a range</a:t>
            </a:r>
            <a:r>
              <a:rPr lang="en-IN" sz="2000" i="1" spc="-55" dirty="0">
                <a:latin typeface="Arial"/>
                <a:cs typeface="Arial"/>
              </a:rPr>
              <a:t> </a:t>
            </a:r>
            <a:r>
              <a:rPr lang="en-IN" sz="2000" i="1" dirty="0">
                <a:latin typeface="Arial"/>
                <a:cs typeface="Arial"/>
              </a:rPr>
              <a:t>(Optional)</a:t>
            </a:r>
          </a:p>
          <a:p>
            <a:pPr marL="12700">
              <a:lnSpc>
                <a:spcPct val="100000"/>
              </a:lnSpc>
            </a:pPr>
            <a:endParaRPr sz="2000" i="1" dirty="0">
              <a:latin typeface="Arial"/>
              <a:cs typeface="Arial"/>
            </a:endParaRPr>
          </a:p>
        </p:txBody>
      </p:sp>
      <p:sp>
        <p:nvSpPr>
          <p:cNvPr id="11" name="object 58">
            <a:extLst>
              <a:ext uri="{FF2B5EF4-FFF2-40B4-BE49-F238E27FC236}">
                <a16:creationId xmlns:a16="http://schemas.microsoft.com/office/drawing/2014/main" id="{44EFE136-6914-4E55-8FC6-7EE602B445D3}"/>
              </a:ext>
            </a:extLst>
          </p:cNvPr>
          <p:cNvSpPr/>
          <p:nvPr/>
        </p:nvSpPr>
        <p:spPr>
          <a:xfrm>
            <a:off x="4528344" y="2284030"/>
            <a:ext cx="4834128" cy="34655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9">
            <a:extLst>
              <a:ext uri="{FF2B5EF4-FFF2-40B4-BE49-F238E27FC236}">
                <a16:creationId xmlns:a16="http://schemas.microsoft.com/office/drawing/2014/main" id="{A17A077C-8B44-4198-831F-E1D43D0F8FAE}"/>
              </a:ext>
            </a:extLst>
          </p:cNvPr>
          <p:cNvSpPr/>
          <p:nvPr/>
        </p:nvSpPr>
        <p:spPr>
          <a:xfrm>
            <a:off x="9874536" y="3573336"/>
            <a:ext cx="969262" cy="9692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0">
            <a:extLst>
              <a:ext uri="{FF2B5EF4-FFF2-40B4-BE49-F238E27FC236}">
                <a16:creationId xmlns:a16="http://schemas.microsoft.com/office/drawing/2014/main" id="{A868F156-0776-4EE3-A3DF-7FF4DA4868F9}"/>
              </a:ext>
            </a:extLst>
          </p:cNvPr>
          <p:cNvSpPr txBox="1"/>
          <p:nvPr/>
        </p:nvSpPr>
        <p:spPr>
          <a:xfrm>
            <a:off x="9864884" y="4638595"/>
            <a:ext cx="990600" cy="4622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850" spc="10" dirty="0">
                <a:latin typeface="Segoe UI"/>
                <a:cs typeface="Segoe UI"/>
              </a:rPr>
              <a:t>O</a:t>
            </a:r>
            <a:r>
              <a:rPr sz="2850" spc="-10" dirty="0">
                <a:latin typeface="Segoe UI"/>
                <a:cs typeface="Segoe UI"/>
              </a:rPr>
              <a:t>ffs</a:t>
            </a:r>
            <a:r>
              <a:rPr sz="2850" spc="-5" dirty="0">
                <a:latin typeface="Segoe UI"/>
                <a:cs typeface="Segoe UI"/>
              </a:rPr>
              <a:t>e</a:t>
            </a:r>
            <a:r>
              <a:rPr sz="2850" dirty="0">
                <a:latin typeface="Segoe UI"/>
                <a:cs typeface="Segoe UI"/>
              </a:rPr>
              <a:t>t</a:t>
            </a:r>
            <a:endParaRPr sz="285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079498831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0" y="681039"/>
            <a:ext cx="638314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SUMPRODUCT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1D4555-98B2-2339-9DDB-B3F01624B381}"/>
              </a:ext>
            </a:extLst>
          </p:cNvPr>
          <p:cNvSpPr txBox="1"/>
          <p:nvPr/>
        </p:nvSpPr>
        <p:spPr>
          <a:xfrm>
            <a:off x="506750" y="1600245"/>
            <a:ext cx="489459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The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SUMPRODUCT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function returns the sum of the products of corresponding ranges or arrays. </a:t>
            </a:r>
          </a:p>
          <a:p>
            <a:pPr algn="l"/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The default operation is multiplication, but addition, subtraction, and division are also possible.</a:t>
            </a:r>
          </a:p>
          <a:p>
            <a:pPr algn="l"/>
            <a:endParaRPr lang="en-US" b="0" i="0" dirty="0">
              <a:solidFill>
                <a:srgbClr val="1E1E1E"/>
              </a:solidFill>
              <a:effectLst/>
              <a:latin typeface="Segoe UI" panose="020B0502040204020203" pitchFamily="34" charset="0"/>
            </a:endParaRPr>
          </a:p>
          <a:p>
            <a:pPr algn="l"/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In this example, we'll use SUMPRODUCT to return the total sales for a given item and size:</a:t>
            </a:r>
          </a:p>
          <a:p>
            <a:pPr algn="l"/>
            <a:endParaRPr lang="en-US" dirty="0">
              <a:solidFill>
                <a:srgbClr val="1E1E1E"/>
              </a:solidFill>
              <a:latin typeface="Segoe UI" panose="020B0502040204020203" pitchFamily="34" charset="0"/>
            </a:endParaRPr>
          </a:p>
          <a:p>
            <a:pPr algn="l"/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SUMPRODUCT matches all instances of Item Y/Size M and sums them, so for this example 21 plus 41 equals 62.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717E738-9D9F-3EFC-AE23-8DA6DB275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1340" y="1600245"/>
            <a:ext cx="65532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04511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49" y="681039"/>
            <a:ext cx="401208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AND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C5E11E-FAEE-16D0-8D7D-AA5E37CD862B}"/>
              </a:ext>
            </a:extLst>
          </p:cNvPr>
          <p:cNvSpPr txBox="1"/>
          <p:nvPr/>
        </p:nvSpPr>
        <p:spPr>
          <a:xfrm>
            <a:off x="506749" y="1617277"/>
            <a:ext cx="419284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Use the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AND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function, one of the logical functions, to determine if all conditions in a test are TRUE.</a:t>
            </a:r>
          </a:p>
          <a:p>
            <a:endParaRPr lang="en-US" dirty="0">
              <a:solidFill>
                <a:srgbClr val="1E1E1E"/>
              </a:solidFill>
              <a:latin typeface="Segoe UI" panose="020B0502040204020203" pitchFamily="34" charset="0"/>
            </a:endParaRPr>
          </a:p>
          <a:p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Here is a fairly common scenario where we need to calculate if salespeople qualify for a bonus using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IF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and </a:t>
            </a:r>
            <a:r>
              <a:rPr lang="en-US" b="1" i="0" dirty="0" err="1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AND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.</a:t>
            </a:r>
          </a:p>
          <a:p>
            <a:endParaRPr lang="en-US" dirty="0">
              <a:solidFill>
                <a:srgbClr val="1E1E1E"/>
              </a:solidFill>
              <a:latin typeface="Segoe UI" panose="020B0502040204020203" pitchFamily="34" charset="0"/>
            </a:endParaRPr>
          </a:p>
          <a:p>
            <a:r>
              <a:rPr lang="en-US" b="0" i="1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=IF(AND(B14&gt;=$B$7,C14&gt;=$B$5),B14*$B$8,0)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–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IF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Total Sales are greater than or equal (&gt;=) to the Sales Goal,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AND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Accounts are greater than or equal to (&gt;=) the Account Goal, then multiply Total Sales by the Bonus %, otherwise return 0.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762923-020A-93A1-881B-E765D5C0B7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4086" y="994943"/>
            <a:ext cx="6868577" cy="535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3117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49" y="681039"/>
            <a:ext cx="401208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OR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60A505-D2B6-4635-2EF6-98D15980B8C3}"/>
              </a:ext>
            </a:extLst>
          </p:cNvPr>
          <p:cNvSpPr txBox="1"/>
          <p:nvPr/>
        </p:nvSpPr>
        <p:spPr>
          <a:xfrm>
            <a:off x="506749" y="1638542"/>
            <a:ext cx="465004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Use the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OR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function, one of the logical functions, to determine if any conditions in a test are TRUE.</a:t>
            </a:r>
          </a:p>
          <a:p>
            <a:endParaRPr lang="en-US" dirty="0">
              <a:solidFill>
                <a:srgbClr val="1E1E1E"/>
              </a:solidFill>
              <a:latin typeface="Segoe UI" panose="020B0502040204020203" pitchFamily="34" charset="0"/>
            </a:endParaRPr>
          </a:p>
          <a:p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Here is a fairly common scenario where we need to calculate if salespeople qualify for a commission using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IF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and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OR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.</a:t>
            </a:r>
          </a:p>
          <a:p>
            <a:endParaRPr lang="en-US" dirty="0">
              <a:solidFill>
                <a:srgbClr val="1E1E1E"/>
              </a:solidFill>
              <a:latin typeface="Segoe UI" panose="020B0502040204020203" pitchFamily="34" charset="0"/>
            </a:endParaRPr>
          </a:p>
          <a:p>
            <a:r>
              <a:rPr lang="en-US" b="0" i="1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=IF(OR(B14&gt;=$B$4,C14&gt;=$B$5),B14*$B$6,0)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-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IF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Total Sales are greater than or equal to (&gt;=) the Sales Goal, </a:t>
            </a:r>
            <a:r>
              <a:rPr lang="en-US" b="1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OR</a:t>
            </a:r>
            <a:r>
              <a:rPr lang="en-US" b="0" i="0" dirty="0">
                <a:solidFill>
                  <a:srgbClr val="1E1E1E"/>
                </a:solidFill>
                <a:effectLst/>
                <a:latin typeface="Segoe UI" panose="020B0502040204020203" pitchFamily="34" charset="0"/>
              </a:rPr>
              <a:t> Accounts are greater than or equal to (&gt;=) the Account Goal, then multiply Total Sales by the Commission %, otherwise return 0.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7D4F05-8DE2-5F36-6F8D-7F01230A0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2878" y="972141"/>
            <a:ext cx="6854131" cy="542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90063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1143944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Conditional Summering Based on Single Factor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529D65-2071-464C-8C19-67B5E3D50B00}"/>
              </a:ext>
            </a:extLst>
          </p:cNvPr>
          <p:cNvSpPr txBox="1"/>
          <p:nvPr/>
        </p:nvSpPr>
        <p:spPr>
          <a:xfrm>
            <a:off x="460375" y="1619965"/>
            <a:ext cx="10746266" cy="498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39"/>
              </a:spcBef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 conditional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sum,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 range that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meet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one or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conditions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included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200" i="1" spc="-1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tabLst>
                <a:tab pos="530225" algn="l"/>
                <a:tab pos="1353185" algn="l"/>
                <a:tab pos="2265045" algn="l"/>
                <a:tab pos="2557145" algn="l"/>
                <a:tab pos="3279775" algn="l"/>
                <a:tab pos="3672840" algn="l"/>
                <a:tab pos="5254625" algn="l"/>
                <a:tab pos="5803265" algn="l"/>
                <a:tab pos="6849109" algn="l"/>
                <a:tab pos="7367270" algn="l"/>
                <a:tab pos="8190230" algn="l"/>
                <a:tab pos="9104630" algn="l"/>
                <a:tab pos="9765665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e	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	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un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n is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ng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n	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m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n 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k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range: The range containing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values that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determine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whether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include a particular cell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200" i="1" spc="-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buFont typeface="Wingdings"/>
              <a:buChar char="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criteria: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expression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determines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whether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include a particular cell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200" i="1" spc="-1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sum.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buFont typeface="Wingdings"/>
              <a:buChar char="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6350" indent="-302260">
              <a:lnSpc>
                <a:spcPct val="1109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sum_range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Optional.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that contains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want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sum. If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omit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this argument,  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uses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specified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first</a:t>
            </a:r>
            <a:r>
              <a:rPr lang="en-IN" sz="2200" i="1" spc="-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argument.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400775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1143944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Conditional Summering Based on Single Factor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27">
            <a:extLst>
              <a:ext uri="{FF2B5EF4-FFF2-40B4-BE49-F238E27FC236}">
                <a16:creationId xmlns:a16="http://schemas.microsoft.com/office/drawing/2014/main" id="{5C05E801-8F0E-42E3-96C9-23DF7E87BCC1}"/>
              </a:ext>
            </a:extLst>
          </p:cNvPr>
          <p:cNvSpPr/>
          <p:nvPr/>
        </p:nvSpPr>
        <p:spPr>
          <a:xfrm>
            <a:off x="4448506" y="1827277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5">
            <a:extLst>
              <a:ext uri="{FF2B5EF4-FFF2-40B4-BE49-F238E27FC236}">
                <a16:creationId xmlns:a16="http://schemas.microsoft.com/office/drawing/2014/main" id="{36D0DFE0-E27B-4C8A-9E06-DAE21E482885}"/>
              </a:ext>
            </a:extLst>
          </p:cNvPr>
          <p:cNvSpPr txBox="1"/>
          <p:nvPr/>
        </p:nvSpPr>
        <p:spPr>
          <a:xfrm>
            <a:off x="637014" y="1827277"/>
            <a:ext cx="2991089" cy="333937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SumIf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Function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Evaluates </a:t>
            </a:r>
            <a:r>
              <a:rPr sz="24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based </a:t>
            </a:r>
            <a:r>
              <a:rPr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sz="2400" b="1" i="1" u="heavy" spc="-16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Sum Range</a:t>
            </a:r>
            <a:r>
              <a:rPr sz="24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</a:t>
            </a:r>
            <a:r>
              <a:rPr sz="1300" dirty="0">
                <a:latin typeface="Arial"/>
                <a:cs typeface="Arial"/>
              </a:rPr>
              <a:t>)</a:t>
            </a:r>
          </a:p>
        </p:txBody>
      </p:sp>
      <p:sp>
        <p:nvSpPr>
          <p:cNvPr id="10" name="object 46">
            <a:extLst>
              <a:ext uri="{FF2B5EF4-FFF2-40B4-BE49-F238E27FC236}">
                <a16:creationId xmlns:a16="http://schemas.microsoft.com/office/drawing/2014/main" id="{3CDEAB3C-8A4B-4B0B-89E3-62CCC51945CA}"/>
              </a:ext>
            </a:extLst>
          </p:cNvPr>
          <p:cNvSpPr/>
          <p:nvPr/>
        </p:nvSpPr>
        <p:spPr>
          <a:xfrm>
            <a:off x="4457650" y="2366771"/>
            <a:ext cx="6202680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706739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1143944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Conditional Summering Based on Single Factor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32">
            <a:extLst>
              <a:ext uri="{FF2B5EF4-FFF2-40B4-BE49-F238E27FC236}">
                <a16:creationId xmlns:a16="http://schemas.microsoft.com/office/drawing/2014/main" id="{57AC6285-5970-43C8-BFDA-A870902EA4CF}"/>
              </a:ext>
            </a:extLst>
          </p:cNvPr>
          <p:cNvSpPr/>
          <p:nvPr/>
        </p:nvSpPr>
        <p:spPr>
          <a:xfrm>
            <a:off x="4258182" y="1827277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1">
            <a:extLst>
              <a:ext uri="{FF2B5EF4-FFF2-40B4-BE49-F238E27FC236}">
                <a16:creationId xmlns:a16="http://schemas.microsoft.com/office/drawing/2014/main" id="{58EC173B-1A62-4ECF-B283-36752F4D15E7}"/>
              </a:ext>
            </a:extLst>
          </p:cNvPr>
          <p:cNvSpPr txBox="1"/>
          <p:nvPr/>
        </p:nvSpPr>
        <p:spPr>
          <a:xfrm>
            <a:off x="695411" y="1827277"/>
            <a:ext cx="2667676" cy="46237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SumIfs</a:t>
            </a:r>
            <a:r>
              <a:rPr sz="2300" b="1" i="1" u="heavy" spc="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3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Evaluates </a:t>
            </a:r>
            <a:r>
              <a:rPr sz="23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based </a:t>
            </a:r>
            <a:r>
              <a:rPr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sz="2300" b="1" i="1" u="heavy" spc="-16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Multiple </a:t>
            </a:r>
            <a:r>
              <a:rPr sz="2300" b="1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Sum</a:t>
            </a:r>
            <a:r>
              <a:rPr sz="23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Criterial</a:t>
            </a:r>
            <a:r>
              <a:rPr sz="2300" i="1" spc="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Range1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Criteria1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300" i="1" spc="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Range2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Criteria2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300" i="1" spc="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Range3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Criteria3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…up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sz="23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125</a:t>
            </a:r>
            <a:endParaRPr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52">
            <a:extLst>
              <a:ext uri="{FF2B5EF4-FFF2-40B4-BE49-F238E27FC236}">
                <a16:creationId xmlns:a16="http://schemas.microsoft.com/office/drawing/2014/main" id="{9439D69C-BEB7-4402-A1D5-522A3E5FB8F9}"/>
              </a:ext>
            </a:extLst>
          </p:cNvPr>
          <p:cNvSpPr/>
          <p:nvPr/>
        </p:nvSpPr>
        <p:spPr>
          <a:xfrm>
            <a:off x="4267326" y="2366771"/>
            <a:ext cx="4072128" cy="3383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3">
            <a:extLst>
              <a:ext uri="{FF2B5EF4-FFF2-40B4-BE49-F238E27FC236}">
                <a16:creationId xmlns:a16="http://schemas.microsoft.com/office/drawing/2014/main" id="{80350C04-7582-45B5-B168-2EDDEC72FCA5}"/>
              </a:ext>
            </a:extLst>
          </p:cNvPr>
          <p:cNvSpPr/>
          <p:nvPr/>
        </p:nvSpPr>
        <p:spPr>
          <a:xfrm>
            <a:off x="10281031" y="4323587"/>
            <a:ext cx="633983" cy="633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4">
            <a:extLst>
              <a:ext uri="{FF2B5EF4-FFF2-40B4-BE49-F238E27FC236}">
                <a16:creationId xmlns:a16="http://schemas.microsoft.com/office/drawing/2014/main" id="{AC14F364-5AD3-4651-A756-51C8C128451E}"/>
              </a:ext>
            </a:extLst>
          </p:cNvPr>
          <p:cNvSpPr txBox="1"/>
          <p:nvPr/>
        </p:nvSpPr>
        <p:spPr>
          <a:xfrm>
            <a:off x="4333875" y="5015120"/>
            <a:ext cx="7121525" cy="1705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497840" algn="r">
              <a:lnSpc>
                <a:spcPct val="100000"/>
              </a:lnSpc>
              <a:spcBef>
                <a:spcPts val="120"/>
              </a:spcBef>
            </a:pPr>
            <a:r>
              <a:rPr sz="1850" dirty="0">
                <a:latin typeface="Segoe UI"/>
                <a:cs typeface="Segoe UI"/>
              </a:rPr>
              <a:t>S</a:t>
            </a:r>
            <a:r>
              <a:rPr sz="1850" spc="5" dirty="0">
                <a:latin typeface="Segoe UI"/>
                <a:cs typeface="Segoe UI"/>
              </a:rPr>
              <a:t>u</a:t>
            </a:r>
            <a:r>
              <a:rPr sz="1850" spc="10" dirty="0">
                <a:latin typeface="Segoe UI"/>
                <a:cs typeface="Segoe UI"/>
              </a:rPr>
              <a:t>mI</a:t>
            </a:r>
            <a:r>
              <a:rPr sz="1850" spc="-5" dirty="0">
                <a:latin typeface="Segoe UI"/>
                <a:cs typeface="Segoe UI"/>
              </a:rPr>
              <a:t>f</a:t>
            </a:r>
            <a:r>
              <a:rPr sz="1850" spc="5" dirty="0">
                <a:latin typeface="Segoe UI"/>
                <a:cs typeface="Segoe UI"/>
              </a:rPr>
              <a:t>s</a:t>
            </a:r>
            <a:endParaRPr sz="1850" dirty="0">
              <a:latin typeface="Segoe UI"/>
              <a:cs typeface="Segoe UI"/>
            </a:endParaRPr>
          </a:p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00"/>
              </a:spcBef>
            </a:pPr>
            <a:r>
              <a:rPr sz="24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 can take multiple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operators </a:t>
            </a:r>
            <a:r>
              <a:rPr sz="24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400" b="1" i="1" spc="-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between </a:t>
            </a:r>
            <a:r>
              <a:rPr sz="24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double</a:t>
            </a:r>
            <a:r>
              <a:rPr sz="2400" b="1" i="1" spc="49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b="1" i="1" spc="-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quotes</a:t>
            </a:r>
            <a:endParaRPr sz="24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90035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D5341D5E-2188-4209-9F44-B0011336A688}"/>
              </a:ext>
            </a:extLst>
          </p:cNvPr>
          <p:cNvSpPr txBox="1"/>
          <p:nvPr/>
        </p:nvSpPr>
        <p:spPr>
          <a:xfrm>
            <a:off x="631196" y="1794770"/>
            <a:ext cx="10288270" cy="22161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9525">
              <a:lnSpc>
                <a:spcPct val="111600"/>
              </a:lnSpc>
              <a:spcBef>
                <a:spcPts val="1620"/>
              </a:spcBef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lookup function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referencing function which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refers and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calls out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 from a database </a:t>
            </a:r>
            <a:r>
              <a:rPr sz="22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based on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"Criteria"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and/or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"Multiple</a:t>
            </a:r>
            <a:r>
              <a:rPr sz="2200" i="1" spc="2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Criteria"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11600"/>
              </a:lnSpc>
              <a:spcBef>
                <a:spcPts val="5"/>
              </a:spcBef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this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workshop, we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look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following functions and understand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how they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work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themselves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they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become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powerful when nested within each</a:t>
            </a:r>
            <a:r>
              <a:rPr sz="2200" i="1" spc="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other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7F137138-3D9C-4853-B31C-255813AF63BB}"/>
              </a:ext>
            </a:extLst>
          </p:cNvPr>
          <p:cNvSpPr txBox="1"/>
          <p:nvPr/>
        </p:nvSpPr>
        <p:spPr>
          <a:xfrm>
            <a:off x="1285875" y="4639055"/>
            <a:ext cx="1554867" cy="13824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Lookup</a:t>
            </a:r>
          </a:p>
          <a:p>
            <a:pPr marL="262255" indent="-250190">
              <a:lnSpc>
                <a:spcPct val="100000"/>
              </a:lnSpc>
              <a:spcBef>
                <a:spcPts val="4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Vlookup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oo</a:t>
            </a:r>
            <a:r>
              <a:rPr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k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up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Dget</a:t>
            </a:r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DB81C85D-5838-4A55-843A-9C9067156690}"/>
              </a:ext>
            </a:extLst>
          </p:cNvPr>
          <p:cNvSpPr txBox="1"/>
          <p:nvPr/>
        </p:nvSpPr>
        <p:spPr>
          <a:xfrm>
            <a:off x="4902842" y="4639055"/>
            <a:ext cx="1726564" cy="136960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Index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Match</a:t>
            </a:r>
            <a:endParaRPr sz="220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4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Address</a:t>
            </a:r>
            <a:endParaRPr sz="2200" i="1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Choose</a:t>
            </a:r>
            <a:endParaRPr sz="2200"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73CB04DE-54FE-455E-A35A-6932B787E4E2}"/>
              </a:ext>
            </a:extLst>
          </p:cNvPr>
          <p:cNvSpPr txBox="1"/>
          <p:nvPr/>
        </p:nvSpPr>
        <p:spPr>
          <a:xfrm>
            <a:off x="8066665" y="4639055"/>
            <a:ext cx="2375193" cy="13824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62255" indent="-250190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Row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4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Rows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Indirect</a:t>
            </a:r>
          </a:p>
          <a:p>
            <a:pPr marL="262255" indent="-25019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262890" algn="l"/>
              </a:tabLst>
            </a:pPr>
            <a:r>
              <a:rPr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Offset</a:t>
            </a:r>
            <a:endParaRPr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59978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1143944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Conditional Summering Based on Single Factor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529D65-2071-464C-8C19-67B5E3D50B00}"/>
              </a:ext>
            </a:extLst>
          </p:cNvPr>
          <p:cNvSpPr txBox="1"/>
          <p:nvPr/>
        </p:nvSpPr>
        <p:spPr>
          <a:xfrm>
            <a:off x="506751" y="1885436"/>
            <a:ext cx="107462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Lookup functions enable you to look up values from worksheet ranges.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Vertical lookup, the lookup operation starts in the first column of a worksheet range.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Horizontal lookup, the operation starts in the first row of a worksheet range.</a:t>
            </a:r>
          </a:p>
        </p:txBody>
      </p:sp>
    </p:spTree>
    <p:extLst>
      <p:ext uri="{BB962C8B-B14F-4D97-AF65-F5344CB8AC3E}">
        <p14:creationId xmlns:p14="http://schemas.microsoft.com/office/powerpoint/2010/main" val="2528782933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294660" y="667204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CC1001E1-C187-4236-8A73-637C54C40DFE}"/>
              </a:ext>
            </a:extLst>
          </p:cNvPr>
          <p:cNvSpPr txBox="1"/>
          <p:nvPr/>
        </p:nvSpPr>
        <p:spPr>
          <a:xfrm>
            <a:off x="4357750" y="5858827"/>
            <a:ext cx="7236991" cy="69249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result column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has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be on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right of the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200" b="1" i="1" spc="40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F028FD72-80D8-42EC-A51D-7DCA88CB7532}"/>
              </a:ext>
            </a:extLst>
          </p:cNvPr>
          <p:cNvSpPr/>
          <p:nvPr/>
        </p:nvSpPr>
        <p:spPr>
          <a:xfrm>
            <a:off x="4282058" y="1744536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id="{3BEE7593-420E-4CC1-BBF8-0BB1BF61EEEC}"/>
              </a:ext>
            </a:extLst>
          </p:cNvPr>
          <p:cNvSpPr txBox="1"/>
          <p:nvPr/>
        </p:nvSpPr>
        <p:spPr>
          <a:xfrm>
            <a:off x="294660" y="1565413"/>
            <a:ext cx="3653676" cy="372717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Vlookup</a:t>
            </a:r>
            <a:r>
              <a:rPr sz="2000" b="1" i="1" u="heavy" spc="-7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from the</a:t>
            </a:r>
            <a:r>
              <a:rPr sz="2000" b="1" i="1" u="heavy" spc="-1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row where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000" b="1" i="1" u="heavy" spc="-7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matches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Lookup </a:t>
            </a:r>
            <a:r>
              <a:rPr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000" i="1" spc="-1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Table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Array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0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Database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14604" indent="-302260">
              <a:lnSpc>
                <a:spcPct val="100800"/>
              </a:lnSpc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 Index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(from 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where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Vlookup needs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sz="2000" i="1" spc="-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 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data)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 Lookup</a:t>
            </a:r>
            <a:r>
              <a:rPr sz="20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</p:txBody>
      </p:sp>
      <p:sp>
        <p:nvSpPr>
          <p:cNvPr id="10" name="object 61">
            <a:extLst>
              <a:ext uri="{FF2B5EF4-FFF2-40B4-BE49-F238E27FC236}">
                <a16:creationId xmlns:a16="http://schemas.microsoft.com/office/drawing/2014/main" id="{877F49D0-1AA2-4A15-AFCB-DDBDBE046ED1}"/>
              </a:ext>
            </a:extLst>
          </p:cNvPr>
          <p:cNvSpPr/>
          <p:nvPr/>
        </p:nvSpPr>
        <p:spPr>
          <a:xfrm>
            <a:off x="4291202" y="2284030"/>
            <a:ext cx="5617463" cy="34808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2">
            <a:extLst>
              <a:ext uri="{FF2B5EF4-FFF2-40B4-BE49-F238E27FC236}">
                <a16:creationId xmlns:a16="http://schemas.microsoft.com/office/drawing/2014/main" id="{9A9CDBF2-ADC7-492B-A62B-434D4666BAE2}"/>
              </a:ext>
            </a:extLst>
          </p:cNvPr>
          <p:cNvSpPr/>
          <p:nvPr/>
        </p:nvSpPr>
        <p:spPr>
          <a:xfrm>
            <a:off x="10463402" y="4332286"/>
            <a:ext cx="554735" cy="554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3">
            <a:extLst>
              <a:ext uri="{FF2B5EF4-FFF2-40B4-BE49-F238E27FC236}">
                <a16:creationId xmlns:a16="http://schemas.microsoft.com/office/drawing/2014/main" id="{8E2F3791-A9D1-4117-B358-5446BA1FEFA2}"/>
              </a:ext>
            </a:extLst>
          </p:cNvPr>
          <p:cNvSpPr txBox="1"/>
          <p:nvPr/>
        </p:nvSpPr>
        <p:spPr>
          <a:xfrm>
            <a:off x="10347071" y="4934324"/>
            <a:ext cx="788670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10" dirty="0">
                <a:latin typeface="Segoe UI"/>
                <a:cs typeface="Segoe UI"/>
              </a:rPr>
              <a:t>V</a:t>
            </a:r>
            <a:r>
              <a:rPr sz="1600" spc="-10" dirty="0">
                <a:latin typeface="Segoe UI"/>
                <a:cs typeface="Segoe UI"/>
              </a:rPr>
              <a:t>l</a:t>
            </a:r>
            <a:r>
              <a:rPr sz="1600" spc="20" dirty="0">
                <a:latin typeface="Segoe UI"/>
                <a:cs typeface="Segoe UI"/>
              </a:rPr>
              <a:t>ook</a:t>
            </a:r>
            <a:r>
              <a:rPr sz="1600" spc="5" dirty="0">
                <a:latin typeface="Segoe UI"/>
                <a:cs typeface="Segoe UI"/>
              </a:rPr>
              <a:t>u</a:t>
            </a:r>
            <a:r>
              <a:rPr sz="1600" spc="20" dirty="0">
                <a:latin typeface="Segoe UI"/>
                <a:cs typeface="Segoe UI"/>
              </a:rPr>
              <a:t>p</a:t>
            </a:r>
            <a:endParaRPr sz="1600">
              <a:latin typeface="Segoe UI"/>
              <a:cs typeface="Segoe UI"/>
            </a:endParaRPr>
          </a:p>
        </p:txBody>
      </p:sp>
      <p:sp>
        <p:nvSpPr>
          <p:cNvPr id="13" name="object 70">
            <a:extLst>
              <a:ext uri="{FF2B5EF4-FFF2-40B4-BE49-F238E27FC236}">
                <a16:creationId xmlns:a16="http://schemas.microsoft.com/office/drawing/2014/main" id="{EADEDAD4-97C9-4E33-A115-9FF75AD3A991}"/>
              </a:ext>
            </a:extLst>
          </p:cNvPr>
          <p:cNvSpPr txBox="1"/>
          <p:nvPr/>
        </p:nvSpPr>
        <p:spPr>
          <a:xfrm>
            <a:off x="307975" y="5498512"/>
            <a:ext cx="3047588" cy="124457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1915">
              <a:spcBef>
                <a:spcPts val="120"/>
              </a:spcBef>
            </a:pP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Note: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1915" marR="252095" algn="just">
              <a:spcBef>
                <a:spcPts val="10"/>
              </a:spcBef>
            </a:pP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All arguments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use a  value or a </a:t>
            </a:r>
            <a:r>
              <a:rPr sz="2000" b="1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sz="20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or a</a:t>
            </a:r>
            <a:r>
              <a:rPr sz="2000" b="1" i="1" spc="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637589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4A1CAFC9-D27B-4F58-8FA2-2AE0FD2524DC}"/>
              </a:ext>
            </a:extLst>
          </p:cNvPr>
          <p:cNvSpPr txBox="1"/>
          <p:nvPr/>
        </p:nvSpPr>
        <p:spPr>
          <a:xfrm>
            <a:off x="5191432" y="5852885"/>
            <a:ext cx="6669827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result row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has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be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below the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200" b="1" i="1" spc="28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090F37D9-7F77-44BE-B7FB-0DF2C6F74975}"/>
              </a:ext>
            </a:extLst>
          </p:cNvPr>
          <p:cNvSpPr/>
          <p:nvPr/>
        </p:nvSpPr>
        <p:spPr>
          <a:xfrm>
            <a:off x="4610738" y="1674156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1">
            <a:extLst>
              <a:ext uri="{FF2B5EF4-FFF2-40B4-BE49-F238E27FC236}">
                <a16:creationId xmlns:a16="http://schemas.microsoft.com/office/drawing/2014/main" id="{D2A19E9A-281B-4810-8832-6CAA92194A03}"/>
              </a:ext>
            </a:extLst>
          </p:cNvPr>
          <p:cNvSpPr txBox="1"/>
          <p:nvPr/>
        </p:nvSpPr>
        <p:spPr>
          <a:xfrm>
            <a:off x="482115" y="1704634"/>
            <a:ext cx="3706427" cy="372717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Hlookup</a:t>
            </a:r>
            <a:r>
              <a:rPr sz="2000" b="1" i="1" u="heavy" spc="-7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Function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499"/>
              </a:lnSpc>
            </a:pP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Returns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from the</a:t>
            </a:r>
            <a:r>
              <a:rPr sz="2000" b="1" i="1" u="heavy" spc="-1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column </a:t>
            </a:r>
            <a:r>
              <a:rPr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where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sz="2000" b="1" i="1" u="heavy" spc="-8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matches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Lookup </a:t>
            </a:r>
            <a:r>
              <a:rPr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000" i="1" spc="-1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Table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Array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sz="20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Database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14604" indent="-302260">
              <a:lnSpc>
                <a:spcPct val="100800"/>
              </a:lnSpc>
              <a:spcBef>
                <a:spcPts val="1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 Index </a:t>
            </a: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(from 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where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Vlookup needs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sz="2000" i="1" spc="-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return  </a:t>
            </a:r>
            <a:r>
              <a:rPr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data)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 Lookup</a:t>
            </a:r>
            <a:r>
              <a:rPr sz="20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i="1" dirty="0">
                <a:latin typeface="Segoe UI" panose="020B0502040204020203" pitchFamily="34" charset="0"/>
                <a:cs typeface="Segoe UI" panose="020B0502040204020203" pitchFamily="34" charset="0"/>
              </a:rPr>
              <a:t>(Optional)</a:t>
            </a:r>
          </a:p>
        </p:txBody>
      </p:sp>
      <p:sp>
        <p:nvSpPr>
          <p:cNvPr id="10" name="object 68">
            <a:extLst>
              <a:ext uri="{FF2B5EF4-FFF2-40B4-BE49-F238E27FC236}">
                <a16:creationId xmlns:a16="http://schemas.microsoft.com/office/drawing/2014/main" id="{CE00F942-F973-44AD-A60B-73A176D36D08}"/>
              </a:ext>
            </a:extLst>
          </p:cNvPr>
          <p:cNvSpPr txBox="1"/>
          <p:nvPr/>
        </p:nvSpPr>
        <p:spPr>
          <a:xfrm>
            <a:off x="460375" y="5576849"/>
            <a:ext cx="3372668" cy="124457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1915">
              <a:lnSpc>
                <a:spcPct val="100000"/>
              </a:lnSpc>
              <a:spcBef>
                <a:spcPts val="120"/>
              </a:spcBef>
            </a:pP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Note: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1915" marR="252095" algn="just">
              <a:lnSpc>
                <a:spcPct val="101600"/>
              </a:lnSpc>
              <a:spcBef>
                <a:spcPts val="10"/>
              </a:spcBef>
            </a:pP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All arguments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use a  value or a </a:t>
            </a:r>
            <a:r>
              <a:rPr sz="2000" b="1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sz="20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0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or a</a:t>
            </a:r>
            <a:r>
              <a:rPr sz="2000" b="1" i="1" spc="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000" b="1" i="1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object 69">
            <a:extLst>
              <a:ext uri="{FF2B5EF4-FFF2-40B4-BE49-F238E27FC236}">
                <a16:creationId xmlns:a16="http://schemas.microsoft.com/office/drawing/2014/main" id="{F1DA77F2-9F85-425D-B6CC-7F2060A7181C}"/>
              </a:ext>
            </a:extLst>
          </p:cNvPr>
          <p:cNvSpPr/>
          <p:nvPr/>
        </p:nvSpPr>
        <p:spPr>
          <a:xfrm>
            <a:off x="4619882" y="2213650"/>
            <a:ext cx="7141464" cy="3447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9555513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06751" y="681039"/>
            <a:ext cx="46846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Lookup Functions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24A2F00C-8204-4483-8E5D-1611E64733A9}"/>
              </a:ext>
            </a:extLst>
          </p:cNvPr>
          <p:cNvSpPr txBox="1"/>
          <p:nvPr/>
        </p:nvSpPr>
        <p:spPr>
          <a:xfrm>
            <a:off x="5171440" y="6088838"/>
            <a:ext cx="7017003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b="1" i="1" spc="10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Gives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sz="2200" b="1" i="1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output based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multiple</a:t>
            </a:r>
            <a:r>
              <a:rPr sz="2200" b="1" i="1" spc="24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b="1" i="1" spc="5" dirty="0">
                <a:solidFill>
                  <a:srgbClr val="001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</a:t>
            </a:r>
            <a:endParaRPr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33">
            <a:extLst>
              <a:ext uri="{FF2B5EF4-FFF2-40B4-BE49-F238E27FC236}">
                <a16:creationId xmlns:a16="http://schemas.microsoft.com/office/drawing/2014/main" id="{C56C7BAD-11A0-482E-A60D-82D4722EDE9F}"/>
              </a:ext>
            </a:extLst>
          </p:cNvPr>
          <p:cNvSpPr/>
          <p:nvPr/>
        </p:nvSpPr>
        <p:spPr>
          <a:xfrm>
            <a:off x="4610738" y="1598613"/>
            <a:ext cx="7296911" cy="539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53">
            <a:extLst>
              <a:ext uri="{FF2B5EF4-FFF2-40B4-BE49-F238E27FC236}">
                <a16:creationId xmlns:a16="http://schemas.microsoft.com/office/drawing/2014/main" id="{A705EB54-BB09-4977-9409-BA33E2702428}"/>
              </a:ext>
            </a:extLst>
          </p:cNvPr>
          <p:cNvSpPr txBox="1"/>
          <p:nvPr/>
        </p:nvSpPr>
        <p:spPr>
          <a:xfrm>
            <a:off x="460374" y="1598613"/>
            <a:ext cx="3742915" cy="397602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DGet</a:t>
            </a:r>
            <a:r>
              <a:rPr sz="1700" b="1" i="1" spc="-4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Function</a:t>
            </a:r>
            <a:endParaRPr sz="1700" i="1" dirty="0">
              <a:latin typeface="Arial"/>
              <a:cs typeface="Arial"/>
            </a:endParaRPr>
          </a:p>
          <a:p>
            <a:pPr marL="12700" marR="5080">
              <a:lnSpc>
                <a:spcPct val="101200"/>
              </a:lnSpc>
              <a:spcBef>
                <a:spcPts val="5"/>
              </a:spcBef>
            </a:pP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Gets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single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value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from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given </a:t>
            </a:r>
            <a:r>
              <a:rPr sz="1700" b="1" i="1" dirty="0">
                <a:latin typeface="Arial"/>
                <a:cs typeface="Arial"/>
              </a:rPr>
              <a:t>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field in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record that matches </a:t>
            </a:r>
            <a:r>
              <a:rPr sz="1700" b="1" i="1" spc="5" dirty="0">
                <a:latin typeface="Arial"/>
                <a:cs typeface="Arial"/>
              </a:rPr>
              <a:t>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criteria. </a:t>
            </a:r>
            <a:r>
              <a:rPr sz="1700" b="1" i="1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database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argument </a:t>
            </a:r>
            <a:r>
              <a:rPr sz="1700" b="1" i="1" spc="5" dirty="0">
                <a:latin typeface="Arial"/>
                <a:cs typeface="Arial"/>
              </a:rPr>
              <a:t>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is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range of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cells that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includes </a:t>
            </a:r>
            <a:r>
              <a:rPr sz="1700" b="1" i="1" spc="10" dirty="0">
                <a:latin typeface="Arial"/>
                <a:cs typeface="Arial"/>
              </a:rPr>
              <a:t>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field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headers,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field is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 name</a:t>
            </a:r>
            <a:r>
              <a:rPr sz="1700" b="1" i="1" spc="-1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or </a:t>
            </a:r>
            <a:r>
              <a:rPr sz="1700" b="1" i="1" spc="10" dirty="0">
                <a:latin typeface="Arial"/>
                <a:cs typeface="Arial"/>
              </a:rPr>
              <a:t>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index of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the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field to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get a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max </a:t>
            </a:r>
            <a:r>
              <a:rPr sz="1700" b="1" i="1" spc="5" dirty="0">
                <a:latin typeface="Arial"/>
                <a:cs typeface="Arial"/>
              </a:rPr>
              <a:t>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value from, </a:t>
            </a:r>
            <a:r>
              <a:rPr sz="1700" b="1" i="1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and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criteria is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 </a:t>
            </a:r>
            <a:r>
              <a:rPr sz="1700" b="1" i="1" spc="10" dirty="0">
                <a:latin typeface="Arial"/>
                <a:cs typeface="Arial"/>
              </a:rPr>
              <a:t>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range of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cells with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headers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that </a:t>
            </a:r>
            <a:r>
              <a:rPr sz="1700" b="1" i="1" spc="5" dirty="0">
                <a:latin typeface="Arial"/>
                <a:cs typeface="Arial"/>
              </a:rPr>
              <a:t> </a:t>
            </a:r>
            <a:r>
              <a:rPr sz="1700" b="1" i="1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match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those </a:t>
            </a:r>
            <a:r>
              <a:rPr sz="1700" b="1" i="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</a:t>
            </a:r>
            <a:r>
              <a:rPr sz="1700" b="1" i="1" spc="-8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700" b="1" i="1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database.</a:t>
            </a:r>
            <a:endParaRPr sz="1700" i="1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00" i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700" i="1" spc="10" dirty="0">
                <a:latin typeface="Arial"/>
                <a:cs typeface="Arial"/>
              </a:rPr>
              <a:t>Arguments</a:t>
            </a:r>
            <a:endParaRPr sz="1700" i="1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buAutoNum type="arabicPeriod"/>
              <a:tabLst>
                <a:tab pos="314325" algn="l"/>
                <a:tab pos="314960" algn="l"/>
              </a:tabLst>
            </a:pPr>
            <a:r>
              <a:rPr sz="1700" i="1" spc="10" dirty="0">
                <a:latin typeface="Arial"/>
                <a:cs typeface="Arial"/>
              </a:rPr>
              <a:t>Database</a:t>
            </a:r>
            <a:endParaRPr sz="1700" i="1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1700" i="1" spc="-5" dirty="0">
                <a:latin typeface="Arial"/>
                <a:cs typeface="Arial"/>
              </a:rPr>
              <a:t>Field</a:t>
            </a:r>
            <a:endParaRPr sz="1700" i="1" dirty="0">
              <a:latin typeface="Arial"/>
              <a:cs typeface="Arial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AutoNum type="arabicPeriod"/>
              <a:tabLst>
                <a:tab pos="314325" algn="l"/>
                <a:tab pos="314960" algn="l"/>
              </a:tabLst>
            </a:pPr>
            <a:r>
              <a:rPr sz="1700" i="1" spc="-5" dirty="0">
                <a:latin typeface="Arial"/>
                <a:cs typeface="Arial"/>
              </a:rPr>
              <a:t>Criteria</a:t>
            </a:r>
            <a:endParaRPr sz="1700" i="1" dirty="0">
              <a:latin typeface="Arial"/>
              <a:cs typeface="Arial"/>
            </a:endParaRPr>
          </a:p>
        </p:txBody>
      </p:sp>
      <p:sp>
        <p:nvSpPr>
          <p:cNvPr id="10" name="object 54">
            <a:extLst>
              <a:ext uri="{FF2B5EF4-FFF2-40B4-BE49-F238E27FC236}">
                <a16:creationId xmlns:a16="http://schemas.microsoft.com/office/drawing/2014/main" id="{1978E009-3F11-4283-A650-C56737FAE589}"/>
              </a:ext>
            </a:extLst>
          </p:cNvPr>
          <p:cNvSpPr/>
          <p:nvPr/>
        </p:nvSpPr>
        <p:spPr>
          <a:xfrm>
            <a:off x="4619882" y="2138107"/>
            <a:ext cx="7083552" cy="3493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7">
            <a:extLst>
              <a:ext uri="{FF2B5EF4-FFF2-40B4-BE49-F238E27FC236}">
                <a16:creationId xmlns:a16="http://schemas.microsoft.com/office/drawing/2014/main" id="{EC8B2DFB-F25F-4125-AC09-8ECB691EE093}"/>
              </a:ext>
            </a:extLst>
          </p:cNvPr>
          <p:cNvSpPr txBox="1"/>
          <p:nvPr/>
        </p:nvSpPr>
        <p:spPr>
          <a:xfrm>
            <a:off x="460373" y="5813763"/>
            <a:ext cx="3742915" cy="904094"/>
          </a:xfrm>
          <a:prstGeom prst="rect">
            <a:avLst/>
          </a:prstGeom>
          <a:ln w="6096">
            <a:solidFill>
              <a:srgbClr val="001F5F"/>
            </a:solidFill>
          </a:ln>
        </p:spPr>
        <p:txBody>
          <a:bodyPr vert="horz" wrap="square" lIns="0" tIns="13843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1090"/>
              </a:spcBef>
            </a:pPr>
            <a:r>
              <a:rPr b="1" u="sng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Note: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5090" marR="309880">
              <a:lnSpc>
                <a:spcPts val="1900"/>
              </a:lnSpc>
              <a:spcBef>
                <a:spcPts val="40"/>
              </a:spcBef>
            </a:pPr>
            <a:r>
              <a:rPr b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b="1" spc="10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b="1" spc="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b="1" spc="-10" dirty="0">
                <a:latin typeface="Segoe UI" panose="020B0502040204020203" pitchFamily="34" charset="0"/>
                <a:cs typeface="Segoe UI" panose="020B0502040204020203" pitchFamily="34" charset="0"/>
              </a:rPr>
              <a:t>“And” </a:t>
            </a:r>
            <a:r>
              <a:rPr b="1" spc="5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b="1" spc="20" dirty="0">
                <a:latin typeface="Segoe UI" panose="020B0502040204020203" pitchFamily="34" charset="0"/>
                <a:cs typeface="Segoe UI" panose="020B0502040204020203" pitchFamily="34" charset="0"/>
              </a:rPr>
              <a:t>“Or” </a:t>
            </a:r>
            <a:r>
              <a:rPr b="1" dirty="0">
                <a:latin typeface="Segoe UI" panose="020B0502040204020203" pitchFamily="34" charset="0"/>
                <a:cs typeface="Segoe UI" panose="020B0502040204020203" pitchFamily="34" charset="0"/>
              </a:rPr>
              <a:t>to  </a:t>
            </a:r>
            <a:r>
              <a:rPr b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 non-consecutive</a:t>
            </a:r>
            <a:r>
              <a:rPr b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b="1" dirty="0">
                <a:latin typeface="Segoe UI" panose="020B0502040204020203" pitchFamily="34" charset="0"/>
                <a:cs typeface="Segoe UI" panose="020B0502040204020203" pitchFamily="34" charset="0"/>
              </a:rPr>
              <a:t>ranges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372585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4064</TotalTime>
  <Words>1194</Words>
  <Application>Microsoft Office PowerPoint</Application>
  <PresentationFormat>Widescreen</PresentationFormat>
  <Paragraphs>224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Lora</vt:lpstr>
      <vt:lpstr>Roboto Light</vt:lpstr>
      <vt:lpstr>Segoe UI</vt:lpstr>
      <vt:lpstr>Times New Roman</vt:lpstr>
      <vt:lpstr>Wingdings</vt:lpstr>
      <vt:lpstr>IAQS PPT- Zil_ Final</vt:lpstr>
      <vt:lpstr>PowerPoint Presentation</vt:lpstr>
      <vt:lpstr>Conditional Summering Based on Single Factor</vt:lpstr>
      <vt:lpstr>Conditional Summering Based on Single Factor</vt:lpstr>
      <vt:lpstr>Conditional Summering Based on Single Factor</vt:lpstr>
      <vt:lpstr>Lookup Functions</vt:lpstr>
      <vt:lpstr>Conditional Summering Based on Single Factor</vt:lpstr>
      <vt:lpstr>Lookup Functions</vt:lpstr>
      <vt:lpstr>Lookup Functions</vt:lpstr>
      <vt:lpstr>Lookup Functions</vt:lpstr>
      <vt:lpstr>Lookup Functions</vt:lpstr>
      <vt:lpstr>Lookup Functions</vt:lpstr>
      <vt:lpstr>Lookup Functions</vt:lpstr>
      <vt:lpstr>Lookup Functions</vt:lpstr>
      <vt:lpstr>Lookup Functions</vt:lpstr>
      <vt:lpstr>Lookup Functions</vt:lpstr>
      <vt:lpstr>Lookup Functions</vt:lpstr>
      <vt:lpstr>SUMPRODUCT Functions</vt:lpstr>
      <vt:lpstr>AND Functions</vt:lpstr>
      <vt:lpstr>OR 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CC770</cp:lastModifiedBy>
  <cp:revision>163</cp:revision>
  <dcterms:created xsi:type="dcterms:W3CDTF">2019-12-10T16:16:08Z</dcterms:created>
  <dcterms:modified xsi:type="dcterms:W3CDTF">2022-09-14T09:50:39Z</dcterms:modified>
</cp:coreProperties>
</file>